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f" ContentType="image/tiff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4"/>
    <p:sldMasterId id="2147483748" r:id="rId5"/>
  </p:sldMasterIdLst>
  <p:notesMasterIdLst>
    <p:notesMasterId r:id="rId12"/>
  </p:notesMasterIdLst>
  <p:handoutMasterIdLst>
    <p:handoutMasterId r:id="rId13"/>
  </p:handoutMasterIdLst>
  <p:sldIdLst>
    <p:sldId id="533" r:id="rId6"/>
    <p:sldId id="566" r:id="rId7"/>
    <p:sldId id="560" r:id="rId8"/>
    <p:sldId id="567" r:id="rId9"/>
    <p:sldId id="561" r:id="rId10"/>
    <p:sldId id="564" r:id="rId11"/>
  </p:sldIdLst>
  <p:sldSz cx="12192000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6PA9ELW" initials="G" lastIdx="4" clrIdx="0"/>
  <p:cmAuthor id="1" name="Maggie Oldham" initials="MEO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2476"/>
    <a:srgbClr val="FCAE3B"/>
    <a:srgbClr val="7EA6C1"/>
    <a:srgbClr val="000000"/>
    <a:srgbClr val="539CAD"/>
    <a:srgbClr val="62AA56"/>
    <a:srgbClr val="C39001"/>
    <a:srgbClr val="A5C1C0"/>
    <a:srgbClr val="B9D8B0"/>
    <a:srgbClr val="8D73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9" autoAdjust="0"/>
    <p:restoredTop sz="79886" autoAdjust="0"/>
  </p:normalViewPr>
  <p:slideViewPr>
    <p:cSldViewPr snapToGrid="0">
      <p:cViewPr varScale="1">
        <p:scale>
          <a:sx n="89" d="100"/>
          <a:sy n="89" d="100"/>
        </p:scale>
        <p:origin x="235" y="8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4867"/>
    </p:cViewPr>
  </p:sorterViewPr>
  <p:notesViewPr>
    <p:cSldViewPr snapToGrid="0">
      <p:cViewPr varScale="1">
        <p:scale>
          <a:sx n="76" d="100"/>
          <a:sy n="76" d="100"/>
        </p:scale>
        <p:origin x="2885" y="7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54" tIns="46577" rIns="93154" bIns="4657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54" tIns="46577" rIns="93154" bIns="46577" rtlCol="0"/>
          <a:lstStyle>
            <a:lvl1pPr algn="r">
              <a:defRPr sz="1200"/>
            </a:lvl1pPr>
          </a:lstStyle>
          <a:p>
            <a:fld id="{0C953B36-61FE-44DF-96B5-4B2B9D66F47C}" type="datetimeFigureOut">
              <a:rPr lang="en-US" smtClean="0"/>
              <a:pPr/>
              <a:t>6/19/2017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54" tIns="46577" rIns="93154" bIns="4657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54" tIns="46577" rIns="93154" bIns="46577" rtlCol="0" anchor="b"/>
          <a:lstStyle>
            <a:lvl1pPr algn="r">
              <a:defRPr sz="1200"/>
            </a:lvl1pPr>
          </a:lstStyle>
          <a:p>
            <a:fld id="{0DFBBE6D-6D8B-4904-A720-30DED72FFF3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9074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54" tIns="46577" rIns="93154" bIns="4657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54" tIns="46577" rIns="93154" bIns="46577" rtlCol="0"/>
          <a:lstStyle>
            <a:lvl1pPr algn="r">
              <a:defRPr sz="1200"/>
            </a:lvl1pPr>
          </a:lstStyle>
          <a:p>
            <a:fld id="{C04728E6-AD04-44CB-8CED-AAB2465D099D}" type="datetimeFigureOut">
              <a:rPr lang="en-US" smtClean="0"/>
              <a:pPr/>
              <a:t>6/19/2017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54" tIns="46577" rIns="93154" bIns="4657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54" tIns="46577" rIns="93154" bIns="4657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54" tIns="46577" rIns="93154" bIns="4657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54" tIns="46577" rIns="93154" bIns="46577" rtlCol="0" anchor="b"/>
          <a:lstStyle>
            <a:lvl1pPr algn="r">
              <a:defRPr sz="1200"/>
            </a:lvl1pPr>
          </a:lstStyle>
          <a:p>
            <a:fld id="{C13EF162-95D0-42FB-9D8D-7153835C2BD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8711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039898-7CE0-4FD9-80A1-689901D0DBE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270273" y="165788"/>
            <a:ext cx="11661315" cy="5207409"/>
          </a:xfrm>
          <a:prstGeom prst="roundRect">
            <a:avLst>
              <a:gd name="adj" fmla="val 2553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09603" y="3200408"/>
            <a:ext cx="10972799" cy="156209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itle 5"/>
          <p:cNvSpPr>
            <a:spLocks noGrp="1"/>
          </p:cNvSpPr>
          <p:nvPr>
            <p:ph type="title"/>
          </p:nvPr>
        </p:nvSpPr>
        <p:spPr>
          <a:xfrm>
            <a:off x="609601" y="419100"/>
            <a:ext cx="10966883" cy="25527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79285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039898-7CE0-4FD9-80A1-689901D0DBE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270273" y="165788"/>
            <a:ext cx="11661315" cy="5207409"/>
          </a:xfrm>
          <a:prstGeom prst="roundRect">
            <a:avLst>
              <a:gd name="adj" fmla="val 2553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ounded Rectangle 8"/>
          <p:cNvSpPr/>
          <p:nvPr userDrawn="1"/>
        </p:nvSpPr>
        <p:spPr>
          <a:xfrm>
            <a:off x="270273" y="161934"/>
            <a:ext cx="11661315" cy="5207409"/>
          </a:xfrm>
          <a:prstGeom prst="roundRect">
            <a:avLst>
              <a:gd name="adj" fmla="val 2553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Title 5"/>
          <p:cNvSpPr>
            <a:spLocks noGrp="1"/>
          </p:cNvSpPr>
          <p:nvPr>
            <p:ph type="title"/>
          </p:nvPr>
        </p:nvSpPr>
        <p:spPr>
          <a:xfrm>
            <a:off x="609601" y="419100"/>
            <a:ext cx="10972801" cy="876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Picture Placeholder 16"/>
          <p:cNvSpPr>
            <a:spLocks noGrp="1" noChangeAspect="1"/>
          </p:cNvSpPr>
          <p:nvPr>
            <p:ph type="pic" sz="quarter" idx="13"/>
          </p:nvPr>
        </p:nvSpPr>
        <p:spPr>
          <a:xfrm>
            <a:off x="6248400" y="1447564"/>
            <a:ext cx="5334000" cy="3734036"/>
          </a:xfrm>
          <a:prstGeom prst="roundRect">
            <a:avLst>
              <a:gd name="adj" fmla="val 6491"/>
            </a:avLst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>
              <a:defRPr>
                <a:ln>
                  <a:solidFill>
                    <a:schemeClr val="tx2"/>
                  </a:solidFill>
                </a:ln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09603" y="3200408"/>
            <a:ext cx="5289609" cy="156209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1863799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(1 Colum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"/>
          <p:cNvSpPr>
            <a:spLocks noGrp="1"/>
          </p:cNvSpPr>
          <p:nvPr>
            <p:ph type="title"/>
          </p:nvPr>
        </p:nvSpPr>
        <p:spPr bwMode="auto">
          <a:xfrm>
            <a:off x="406400" y="274646"/>
            <a:ext cx="11176000" cy="806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21" name="Text Placeholder 2"/>
          <p:cNvSpPr>
            <a:spLocks noGrp="1"/>
          </p:cNvSpPr>
          <p:nvPr>
            <p:ph idx="1"/>
          </p:nvPr>
        </p:nvSpPr>
        <p:spPr bwMode="auto">
          <a:xfrm>
            <a:off x="406400" y="1225550"/>
            <a:ext cx="11176000" cy="4718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5446186" y="6425806"/>
            <a:ext cx="977900" cy="241214"/>
          </a:xfrm>
          <a:prstGeom prst="rect">
            <a:avLst/>
          </a:prstGeom>
        </p:spPr>
        <p:txBody>
          <a:bodyPr anchor="ctr"/>
          <a:lstStyle>
            <a:lvl1pPr algn="ctr">
              <a:defRPr sz="56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D0E9D3B-CB56-40AE-B0A9-8DA5E1AEFDB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2906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(2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"/>
          <p:cNvSpPr>
            <a:spLocks noGrp="1"/>
          </p:cNvSpPr>
          <p:nvPr>
            <p:ph type="title"/>
          </p:nvPr>
        </p:nvSpPr>
        <p:spPr bwMode="auto">
          <a:xfrm>
            <a:off x="406400" y="274646"/>
            <a:ext cx="11176000" cy="806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21" name="Text Placeholder 2"/>
          <p:cNvSpPr>
            <a:spLocks noGrp="1"/>
          </p:cNvSpPr>
          <p:nvPr>
            <p:ph idx="1"/>
          </p:nvPr>
        </p:nvSpPr>
        <p:spPr bwMode="auto">
          <a:xfrm>
            <a:off x="406400" y="1225550"/>
            <a:ext cx="11176000" cy="4718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numCol="2"/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5446186" y="6425806"/>
            <a:ext cx="977900" cy="241214"/>
          </a:xfrm>
          <a:prstGeom prst="rect">
            <a:avLst/>
          </a:prstGeom>
        </p:spPr>
        <p:txBody>
          <a:bodyPr anchor="ctr"/>
          <a:lstStyle>
            <a:lvl1pPr algn="ctr">
              <a:defRPr sz="56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D0E9D3B-CB56-40AE-B0A9-8DA5E1AEFDB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317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(3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"/>
          <p:cNvSpPr>
            <a:spLocks noGrp="1"/>
          </p:cNvSpPr>
          <p:nvPr>
            <p:ph type="title"/>
          </p:nvPr>
        </p:nvSpPr>
        <p:spPr bwMode="auto">
          <a:xfrm>
            <a:off x="406400" y="274646"/>
            <a:ext cx="11176000" cy="806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21" name="Text Placeholder 2"/>
          <p:cNvSpPr>
            <a:spLocks noGrp="1"/>
          </p:cNvSpPr>
          <p:nvPr>
            <p:ph idx="1"/>
          </p:nvPr>
        </p:nvSpPr>
        <p:spPr bwMode="auto">
          <a:xfrm>
            <a:off x="406400" y="1225550"/>
            <a:ext cx="11176000" cy="4718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numCol="3"/>
          <a:lstStyle>
            <a:lvl1pPr marL="0" indent="0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5446186" y="6425806"/>
            <a:ext cx="977900" cy="241214"/>
          </a:xfrm>
          <a:prstGeom prst="rect">
            <a:avLst/>
          </a:prstGeom>
        </p:spPr>
        <p:txBody>
          <a:bodyPr anchor="ctr"/>
          <a:lstStyle>
            <a:lvl1pPr algn="ctr">
              <a:defRPr sz="56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D0E9D3B-CB56-40AE-B0A9-8DA5E1AEFDB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9257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"/>
          <p:cNvSpPr>
            <a:spLocks noGrp="1"/>
          </p:cNvSpPr>
          <p:nvPr>
            <p:ph type="title"/>
          </p:nvPr>
        </p:nvSpPr>
        <p:spPr bwMode="auto">
          <a:xfrm>
            <a:off x="406400" y="2286001"/>
            <a:ext cx="11176000" cy="1285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>
            <a:lvl1pPr>
              <a:defRPr sz="2025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06400" y="3687764"/>
            <a:ext cx="11176000" cy="854075"/>
          </a:xfrm>
        </p:spPr>
        <p:txBody>
          <a:bodyPr/>
          <a:lstStyle>
            <a:lvl1pPr marL="0" indent="0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0D0E9D3B-CB56-40AE-B0A9-8DA5E1AEFDB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9178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 (White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0E9D3B-CB56-40AE-B0A9-8DA5E1AEFDB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8869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 (Dark Gray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85000"/>
                  </a:schemeClr>
                </a:solidFill>
              </a:defRPr>
            </a:lvl1pPr>
          </a:lstStyle>
          <a:p>
            <a:fld id="{0D0E9D3B-CB56-40AE-B0A9-8DA5E1AEFDB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4039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(Black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0E9D3B-CB56-40AE-B0A9-8DA5E1AEFDB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407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theme" Target="../theme/theme1.xml"/><Relationship Id="rId7" Type="http://schemas.openxmlformats.org/officeDocument/2006/relationships/image" Target="../media/image4.tif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13" Type="http://schemas.openxmlformats.org/officeDocument/2006/relationships/image" Target="../media/image5.gif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image" Target="../media/image4.tiff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/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9" y="0"/>
            <a:ext cx="12185651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11017" y="5655966"/>
            <a:ext cx="828311" cy="1054717"/>
          </a:xfrm>
          <a:prstGeom prst="rect">
            <a:avLst/>
          </a:prstGeom>
        </p:spPr>
      </p:pic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46186" y="6356359"/>
            <a:ext cx="977900" cy="365125"/>
          </a:xfrm>
          <a:prstGeom prst="rect">
            <a:avLst/>
          </a:prstGeom>
        </p:spPr>
        <p:txBody>
          <a:bodyPr anchor="ctr"/>
          <a:lstStyle>
            <a:lvl1pPr algn="ctr">
              <a:defRPr sz="563">
                <a:solidFill>
                  <a:schemeClr val="bg1"/>
                </a:solidFill>
              </a:defRPr>
            </a:lvl1pPr>
          </a:lstStyle>
          <a:p>
            <a:fld id="{53DD4697-2CFA-4649-AD6E-2F56B6CE69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Title Placeholder 17"/>
          <p:cNvSpPr>
            <a:spLocks noGrp="1"/>
          </p:cNvSpPr>
          <p:nvPr>
            <p:ph type="title"/>
          </p:nvPr>
        </p:nvSpPr>
        <p:spPr>
          <a:xfrm>
            <a:off x="609601" y="419100"/>
            <a:ext cx="10966883" cy="25527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idx="1"/>
          </p:nvPr>
        </p:nvSpPr>
        <p:spPr>
          <a:xfrm>
            <a:off x="609601" y="3200400"/>
            <a:ext cx="10966883" cy="1562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2679701" y="1707600"/>
            <a:ext cx="745067" cy="5588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3" dirty="0" smtClean="0">
                <a:solidFill>
                  <a:schemeClr val="tx1"/>
                </a:solidFill>
              </a:rPr>
              <a:t>217</a:t>
            </a:r>
          </a:p>
          <a:p>
            <a:pPr algn="ctr">
              <a:defRPr/>
            </a:pPr>
            <a:r>
              <a:rPr lang="en-US" sz="563" dirty="0" smtClean="0">
                <a:solidFill>
                  <a:schemeClr val="tx1"/>
                </a:solidFill>
              </a:rPr>
              <a:t>217</a:t>
            </a:r>
          </a:p>
          <a:p>
            <a:pPr algn="ctr">
              <a:defRPr/>
            </a:pPr>
            <a:r>
              <a:rPr lang="en-US" sz="563" dirty="0" smtClean="0">
                <a:solidFill>
                  <a:schemeClr val="tx1"/>
                </a:solidFill>
              </a:rPr>
              <a:t>217</a:t>
            </a:r>
            <a:endParaRPr lang="en-US" sz="563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640669" y="1707600"/>
            <a:ext cx="745067" cy="558800"/>
          </a:xfrm>
          <a:prstGeom prst="rect">
            <a:avLst/>
          </a:prstGeom>
          <a:solidFill>
            <a:srgbClr val="C9C9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3" dirty="0" smtClean="0">
                <a:solidFill>
                  <a:schemeClr val="tx1"/>
                </a:solidFill>
              </a:rPr>
              <a:t>200</a:t>
            </a:r>
          </a:p>
          <a:p>
            <a:pPr algn="ctr">
              <a:defRPr/>
            </a:pPr>
            <a:r>
              <a:rPr lang="en-US" sz="563" dirty="0" smtClean="0">
                <a:solidFill>
                  <a:schemeClr val="tx1"/>
                </a:solidFill>
              </a:rPr>
              <a:t>200</a:t>
            </a:r>
          </a:p>
          <a:p>
            <a:pPr algn="ctr">
              <a:defRPr/>
            </a:pPr>
            <a:r>
              <a:rPr lang="en-US" sz="563" dirty="0" smtClean="0">
                <a:solidFill>
                  <a:schemeClr val="tx1"/>
                </a:solidFill>
              </a:rPr>
              <a:t>200</a:t>
            </a:r>
            <a:endParaRPr lang="en-US" sz="563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57773" y="2394599"/>
            <a:ext cx="742951" cy="558800"/>
          </a:xfrm>
          <a:prstGeom prst="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3" dirty="0" smtClean="0">
                <a:solidFill>
                  <a:schemeClr val="tx1"/>
                </a:solidFill>
              </a:rPr>
              <a:t>255</a:t>
            </a:r>
          </a:p>
          <a:p>
            <a:pPr algn="ctr">
              <a:defRPr/>
            </a:pPr>
            <a:r>
              <a:rPr lang="en-US" sz="563" dirty="0" smtClean="0">
                <a:solidFill>
                  <a:schemeClr val="tx1"/>
                </a:solidFill>
              </a:rPr>
              <a:t>255</a:t>
            </a:r>
          </a:p>
          <a:p>
            <a:pPr algn="ctr">
              <a:defRPr/>
            </a:pPr>
            <a:r>
              <a:rPr lang="en-US" sz="563" dirty="0" smtClean="0">
                <a:solidFill>
                  <a:schemeClr val="tx1"/>
                </a:solidFill>
              </a:rPr>
              <a:t>255</a:t>
            </a:r>
            <a:endParaRPr lang="en-US" sz="563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718739" y="2394599"/>
            <a:ext cx="742951" cy="55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3" dirty="0" smtClean="0">
                <a:solidFill>
                  <a:schemeClr val="bg1"/>
                </a:solidFill>
              </a:rPr>
              <a:t>0</a:t>
            </a:r>
          </a:p>
          <a:p>
            <a:pPr algn="ctr">
              <a:defRPr/>
            </a:pPr>
            <a:r>
              <a:rPr lang="en-US" sz="563" dirty="0" smtClean="0">
                <a:solidFill>
                  <a:schemeClr val="bg1"/>
                </a:solidFill>
              </a:rPr>
              <a:t>0</a:t>
            </a:r>
          </a:p>
          <a:p>
            <a:pPr algn="ctr">
              <a:defRPr/>
            </a:pPr>
            <a:r>
              <a:rPr lang="en-US" sz="563" dirty="0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29" name="Rectangle 28"/>
          <p:cNvSpPr/>
          <p:nvPr/>
        </p:nvSpPr>
        <p:spPr>
          <a:xfrm>
            <a:off x="2679701" y="2394599"/>
            <a:ext cx="745067" cy="558800"/>
          </a:xfrm>
          <a:prstGeom prst="rect">
            <a:avLst/>
          </a:prstGeom>
          <a:solidFill>
            <a:srgbClr val="A3A3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3" dirty="0" smtClean="0">
                <a:solidFill>
                  <a:schemeClr val="tx1"/>
                </a:solidFill>
              </a:rPr>
              <a:t>163</a:t>
            </a:r>
          </a:p>
          <a:p>
            <a:pPr algn="ctr">
              <a:defRPr/>
            </a:pPr>
            <a:r>
              <a:rPr lang="en-US" sz="563" dirty="0" smtClean="0">
                <a:solidFill>
                  <a:schemeClr val="tx1"/>
                </a:solidFill>
              </a:rPr>
              <a:t>163</a:t>
            </a:r>
          </a:p>
          <a:p>
            <a:pPr algn="ctr">
              <a:defRPr/>
            </a:pPr>
            <a:r>
              <a:rPr lang="en-US" sz="563" dirty="0" smtClean="0">
                <a:solidFill>
                  <a:schemeClr val="tx1"/>
                </a:solidFill>
              </a:rPr>
              <a:t>163</a:t>
            </a:r>
            <a:endParaRPr lang="en-US" sz="563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640669" y="2394599"/>
            <a:ext cx="745067" cy="558800"/>
          </a:xfrm>
          <a:prstGeom prst="rect">
            <a:avLst/>
          </a:prstGeom>
          <a:solidFill>
            <a:srgbClr val="8384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3" dirty="0" smtClean="0">
                <a:solidFill>
                  <a:schemeClr val="bg1"/>
                </a:solidFill>
              </a:rPr>
              <a:t>131</a:t>
            </a:r>
          </a:p>
          <a:p>
            <a:pPr algn="ctr">
              <a:defRPr/>
            </a:pPr>
            <a:r>
              <a:rPr lang="en-US" sz="563" dirty="0" smtClean="0">
                <a:solidFill>
                  <a:schemeClr val="bg1"/>
                </a:solidFill>
              </a:rPr>
              <a:t>132</a:t>
            </a:r>
          </a:p>
          <a:p>
            <a:pPr algn="ctr">
              <a:defRPr/>
            </a:pPr>
            <a:r>
              <a:rPr lang="en-US" sz="563" dirty="0" smtClean="0">
                <a:solidFill>
                  <a:schemeClr val="bg1"/>
                </a:solidFill>
              </a:rPr>
              <a:t>122</a:t>
            </a:r>
            <a:endParaRPr lang="en-US" sz="563" dirty="0">
              <a:solidFill>
                <a:schemeClr val="bg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601633" y="2394599"/>
            <a:ext cx="745067" cy="558800"/>
          </a:xfrm>
          <a:prstGeom prst="rect">
            <a:avLst/>
          </a:prstGeom>
          <a:solidFill>
            <a:srgbClr val="EF41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3" dirty="0" smtClean="0">
                <a:solidFill>
                  <a:schemeClr val="tx1"/>
                </a:solidFill>
              </a:rPr>
              <a:t>239</a:t>
            </a:r>
          </a:p>
          <a:p>
            <a:pPr algn="ctr">
              <a:defRPr/>
            </a:pPr>
            <a:r>
              <a:rPr lang="en-US" sz="563" dirty="0" smtClean="0">
                <a:solidFill>
                  <a:schemeClr val="tx1"/>
                </a:solidFill>
              </a:rPr>
              <a:t>65</a:t>
            </a:r>
          </a:p>
          <a:p>
            <a:pPr algn="ctr">
              <a:defRPr/>
            </a:pPr>
            <a:r>
              <a:rPr lang="en-US" sz="563" dirty="0" smtClean="0">
                <a:solidFill>
                  <a:schemeClr val="tx1"/>
                </a:solidFill>
              </a:rPr>
              <a:t>53</a:t>
            </a:r>
            <a:endParaRPr lang="en-US" sz="563" dirty="0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562601" y="2394599"/>
            <a:ext cx="745067" cy="558800"/>
          </a:xfrm>
          <a:prstGeom prst="rect">
            <a:avLst/>
          </a:prstGeom>
          <a:solidFill>
            <a:srgbClr val="6E87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3" dirty="0" smtClean="0">
                <a:solidFill>
                  <a:schemeClr val="tx1"/>
                </a:solidFill>
              </a:rPr>
              <a:t>110</a:t>
            </a:r>
          </a:p>
          <a:p>
            <a:pPr algn="ctr">
              <a:defRPr/>
            </a:pPr>
            <a:r>
              <a:rPr lang="en-US" sz="563" dirty="0" smtClean="0">
                <a:solidFill>
                  <a:schemeClr val="tx1"/>
                </a:solidFill>
              </a:rPr>
              <a:t>135</a:t>
            </a:r>
          </a:p>
          <a:p>
            <a:pPr algn="ctr">
              <a:defRPr/>
            </a:pPr>
            <a:r>
              <a:rPr lang="en-US" sz="563" dirty="0" smtClean="0">
                <a:solidFill>
                  <a:schemeClr val="tx1"/>
                </a:solidFill>
              </a:rPr>
              <a:t>120</a:t>
            </a:r>
            <a:endParaRPr lang="en-US" sz="563" dirty="0">
              <a:solidFill>
                <a:schemeClr val="tx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523568" y="2394599"/>
            <a:ext cx="745067" cy="558800"/>
          </a:xfrm>
          <a:prstGeom prst="rect">
            <a:avLst/>
          </a:prstGeom>
          <a:solidFill>
            <a:srgbClr val="705C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3" dirty="0" smtClean="0">
                <a:solidFill>
                  <a:schemeClr val="tx1"/>
                </a:solidFill>
              </a:rPr>
              <a:t>112</a:t>
            </a:r>
          </a:p>
          <a:p>
            <a:pPr algn="ctr">
              <a:defRPr/>
            </a:pPr>
            <a:r>
              <a:rPr lang="en-US" sz="563" dirty="0" smtClean="0">
                <a:solidFill>
                  <a:schemeClr val="tx1"/>
                </a:solidFill>
              </a:rPr>
              <a:t>92</a:t>
            </a:r>
          </a:p>
          <a:p>
            <a:pPr algn="ctr">
              <a:defRPr/>
            </a:pPr>
            <a:r>
              <a:rPr lang="en-US" sz="563" dirty="0" smtClean="0">
                <a:solidFill>
                  <a:schemeClr val="tx1"/>
                </a:solidFill>
              </a:rPr>
              <a:t>56</a:t>
            </a:r>
            <a:endParaRPr lang="en-US" sz="563" dirty="0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7484533" y="2394599"/>
            <a:ext cx="745067" cy="558800"/>
          </a:xfrm>
          <a:prstGeom prst="rect">
            <a:avLst/>
          </a:prstGeom>
          <a:solidFill>
            <a:srgbClr val="3E66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3" dirty="0" smtClean="0">
                <a:solidFill>
                  <a:schemeClr val="tx1"/>
                </a:solidFill>
              </a:rPr>
              <a:t>62</a:t>
            </a:r>
          </a:p>
          <a:p>
            <a:pPr algn="ctr">
              <a:defRPr/>
            </a:pPr>
            <a:r>
              <a:rPr lang="en-US" sz="563" dirty="0" smtClean="0">
                <a:solidFill>
                  <a:schemeClr val="tx1"/>
                </a:solidFill>
              </a:rPr>
              <a:t>102</a:t>
            </a:r>
          </a:p>
          <a:p>
            <a:pPr algn="ctr">
              <a:defRPr/>
            </a:pPr>
            <a:r>
              <a:rPr lang="en-US" sz="563" dirty="0" smtClean="0">
                <a:solidFill>
                  <a:schemeClr val="tx1"/>
                </a:solidFill>
              </a:rPr>
              <a:t>130</a:t>
            </a:r>
            <a:endParaRPr lang="en-US" sz="563" dirty="0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8445501" y="2394599"/>
            <a:ext cx="745067" cy="558800"/>
          </a:xfrm>
          <a:prstGeom prst="rect">
            <a:avLst/>
          </a:prstGeom>
          <a:solidFill>
            <a:srgbClr val="6638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3" dirty="0" smtClean="0">
                <a:solidFill>
                  <a:schemeClr val="bg1"/>
                </a:solidFill>
              </a:rPr>
              <a:t>102</a:t>
            </a:r>
          </a:p>
          <a:p>
            <a:pPr algn="ctr">
              <a:defRPr/>
            </a:pPr>
            <a:r>
              <a:rPr lang="en-US" sz="563" dirty="0" smtClean="0">
                <a:solidFill>
                  <a:schemeClr val="bg1"/>
                </a:solidFill>
              </a:rPr>
              <a:t>56</a:t>
            </a:r>
          </a:p>
          <a:p>
            <a:pPr algn="ctr">
              <a:defRPr/>
            </a:pPr>
            <a:r>
              <a:rPr lang="en-US" sz="563" dirty="0" smtClean="0">
                <a:solidFill>
                  <a:schemeClr val="bg1"/>
                </a:solidFill>
              </a:rPr>
              <a:t>48</a:t>
            </a:r>
            <a:endParaRPr lang="en-US" sz="563" dirty="0">
              <a:solidFill>
                <a:schemeClr val="bg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9406469" y="2394599"/>
            <a:ext cx="745067" cy="558800"/>
          </a:xfrm>
          <a:prstGeom prst="rect">
            <a:avLst/>
          </a:prstGeom>
          <a:solidFill>
            <a:srgbClr val="8278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3" dirty="0" smtClean="0">
                <a:solidFill>
                  <a:schemeClr val="tx1"/>
                </a:solidFill>
              </a:rPr>
              <a:t>130</a:t>
            </a:r>
          </a:p>
          <a:p>
            <a:pPr algn="ctr">
              <a:defRPr/>
            </a:pPr>
            <a:r>
              <a:rPr lang="en-US" sz="563" dirty="0" smtClean="0">
                <a:solidFill>
                  <a:schemeClr val="tx1"/>
                </a:solidFill>
              </a:rPr>
              <a:t>120</a:t>
            </a:r>
          </a:p>
          <a:p>
            <a:pPr algn="ctr">
              <a:defRPr/>
            </a:pPr>
            <a:r>
              <a:rPr lang="en-US" sz="563" dirty="0" smtClean="0">
                <a:solidFill>
                  <a:schemeClr val="tx1"/>
                </a:solidFill>
              </a:rPr>
              <a:t>111</a:t>
            </a:r>
            <a:endParaRPr lang="en-US" sz="563" dirty="0">
              <a:solidFill>
                <a:schemeClr val="tx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718733" y="1707600"/>
            <a:ext cx="745067" cy="5588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3" dirty="0" smtClean="0">
                <a:solidFill>
                  <a:schemeClr val="tx1"/>
                </a:solidFill>
              </a:rPr>
              <a:t>237</a:t>
            </a:r>
          </a:p>
          <a:p>
            <a:pPr algn="ctr">
              <a:defRPr/>
            </a:pPr>
            <a:r>
              <a:rPr lang="en-US" sz="563" dirty="0" smtClean="0">
                <a:solidFill>
                  <a:schemeClr val="tx1"/>
                </a:solidFill>
              </a:rPr>
              <a:t>237</a:t>
            </a:r>
          </a:p>
          <a:p>
            <a:pPr algn="ctr">
              <a:defRPr/>
            </a:pPr>
            <a:r>
              <a:rPr lang="en-US" sz="563" dirty="0" smtClean="0">
                <a:solidFill>
                  <a:schemeClr val="tx1"/>
                </a:solidFill>
              </a:rPr>
              <a:t>237</a:t>
            </a:r>
            <a:endParaRPr lang="en-US" sz="563" dirty="0">
              <a:solidFill>
                <a:schemeClr val="tx1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5562601" y="1707600"/>
            <a:ext cx="745067" cy="558800"/>
          </a:xfrm>
          <a:prstGeom prst="rect">
            <a:avLst/>
          </a:prstGeom>
          <a:solidFill>
            <a:srgbClr val="5077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3" dirty="0" smtClean="0">
                <a:solidFill>
                  <a:schemeClr val="tx1"/>
                </a:solidFill>
              </a:rPr>
              <a:t>80</a:t>
            </a:r>
          </a:p>
          <a:p>
            <a:pPr algn="ctr">
              <a:defRPr/>
            </a:pPr>
            <a:r>
              <a:rPr lang="en-US" sz="563" dirty="0" smtClean="0">
                <a:solidFill>
                  <a:schemeClr val="tx1"/>
                </a:solidFill>
              </a:rPr>
              <a:t>119</a:t>
            </a:r>
          </a:p>
          <a:p>
            <a:pPr algn="ctr">
              <a:defRPr/>
            </a:pPr>
            <a:r>
              <a:rPr lang="en-US" sz="563" dirty="0" smtClean="0">
                <a:solidFill>
                  <a:schemeClr val="tx1"/>
                </a:solidFill>
              </a:rPr>
              <a:t>27</a:t>
            </a:r>
            <a:endParaRPr lang="en-US" sz="563" dirty="0">
              <a:solidFill>
                <a:schemeClr val="tx1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6523568" y="1707600"/>
            <a:ext cx="745067" cy="558800"/>
          </a:xfrm>
          <a:prstGeom prst="rect">
            <a:avLst/>
          </a:prstGeom>
          <a:solidFill>
            <a:srgbClr val="FCAE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3" dirty="0" smtClean="0">
                <a:solidFill>
                  <a:schemeClr val="tx1"/>
                </a:solidFill>
              </a:rPr>
              <a:t>252</a:t>
            </a:r>
          </a:p>
          <a:p>
            <a:pPr algn="ctr">
              <a:defRPr/>
            </a:pPr>
            <a:r>
              <a:rPr lang="en-US" sz="563" dirty="0" smtClean="0">
                <a:solidFill>
                  <a:schemeClr val="tx1"/>
                </a:solidFill>
              </a:rPr>
              <a:t>174</a:t>
            </a:r>
          </a:p>
          <a:p>
            <a:pPr algn="ctr">
              <a:defRPr/>
            </a:pPr>
            <a:r>
              <a:rPr lang="en-US" sz="563" dirty="0" smtClean="0">
                <a:solidFill>
                  <a:schemeClr val="tx1"/>
                </a:solidFill>
              </a:rPr>
              <a:t>.59</a:t>
            </a:r>
            <a:endParaRPr lang="en-US" sz="563" dirty="0">
              <a:solidFill>
                <a:schemeClr val="tx1"/>
              </a:solidFill>
            </a:endParaRPr>
          </a:p>
        </p:txBody>
      </p:sp>
      <p:pic>
        <p:nvPicPr>
          <p:cNvPr id="58" name="Picture 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79067" y="3416309"/>
            <a:ext cx="25400" cy="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77309" y="5619575"/>
            <a:ext cx="1385371" cy="1117093"/>
          </a:xfrm>
          <a:prstGeom prst="rect">
            <a:avLst/>
          </a:prstGeom>
        </p:spPr>
      </p:pic>
      <p:sp>
        <p:nvSpPr>
          <p:cNvPr id="38" name="Rectangle 37"/>
          <p:cNvSpPr/>
          <p:nvPr userDrawn="1"/>
        </p:nvSpPr>
        <p:spPr>
          <a:xfrm>
            <a:off x="7484533" y="1707600"/>
            <a:ext cx="745067" cy="558800"/>
          </a:xfrm>
          <a:prstGeom prst="rect">
            <a:avLst/>
          </a:prstGeom>
          <a:solidFill>
            <a:srgbClr val="5324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63" dirty="0" smtClean="0">
                <a:solidFill>
                  <a:schemeClr val="bg1"/>
                </a:solidFill>
              </a:rPr>
              <a:t>83</a:t>
            </a:r>
          </a:p>
          <a:p>
            <a:pPr algn="ctr">
              <a:defRPr/>
            </a:pPr>
            <a:r>
              <a:rPr lang="en-US" sz="563" dirty="0" smtClean="0">
                <a:solidFill>
                  <a:schemeClr val="bg1"/>
                </a:solidFill>
              </a:rPr>
              <a:t>36</a:t>
            </a:r>
          </a:p>
          <a:p>
            <a:pPr algn="ctr">
              <a:defRPr/>
            </a:pPr>
            <a:r>
              <a:rPr lang="en-US" sz="563" dirty="0" smtClean="0">
                <a:solidFill>
                  <a:schemeClr val="bg1"/>
                </a:solidFill>
              </a:rPr>
              <a:t>118</a:t>
            </a:r>
            <a:endParaRPr lang="en-US" sz="563" dirty="0">
              <a:solidFill>
                <a:schemeClr val="bg1"/>
              </a:solidFill>
            </a:endParaRPr>
          </a:p>
        </p:txBody>
      </p:sp>
      <p:pic>
        <p:nvPicPr>
          <p:cNvPr id="39" name="Picture 38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366"/>
          <a:stretch/>
        </p:blipFill>
        <p:spPr>
          <a:xfrm>
            <a:off x="9372600" y="6645349"/>
            <a:ext cx="1191192" cy="159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67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806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514350" rtl="0" eaLnBrk="1" latinLnBrk="0" hangingPunct="1">
        <a:lnSpc>
          <a:spcPct val="100000"/>
        </a:lnSpc>
        <a:spcBef>
          <a:spcPct val="0"/>
        </a:spcBef>
        <a:buNone/>
        <a:defRPr sz="3000" b="1" kern="1200" cap="all" baseline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" userDrawn="1">
          <p15:clr>
            <a:srgbClr val="5ACBF0"/>
          </p15:clr>
        </p15:guide>
        <p15:guide id="2" pos="12971" userDrawn="1">
          <p15:clr>
            <a:srgbClr val="5ACBF0"/>
          </p15:clr>
        </p15:guide>
        <p15:guide id="3" pos="7296" userDrawn="1">
          <p15:clr>
            <a:srgbClr val="5ACBF0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8D8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>
          <a:blip r:embed="rId9" cstate="screen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245542" y="165467"/>
            <a:ext cx="11716335" cy="6545212"/>
          </a:xfrm>
          <a:prstGeom prst="roundRect">
            <a:avLst>
              <a:gd name="adj" fmla="val 2258"/>
            </a:avLst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4099" name="Title Placeholder 1"/>
          <p:cNvSpPr>
            <a:spLocks noGrp="1"/>
          </p:cNvSpPr>
          <p:nvPr>
            <p:ph type="title"/>
          </p:nvPr>
        </p:nvSpPr>
        <p:spPr bwMode="auto">
          <a:xfrm>
            <a:off x="406400" y="274638"/>
            <a:ext cx="11176000" cy="8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slide</a:t>
            </a:r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06400" y="1233932"/>
            <a:ext cx="11176000" cy="4709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pic>
        <p:nvPicPr>
          <p:cNvPr id="1033" name="Picture 6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079067" y="3416309"/>
            <a:ext cx="25400" cy="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11017" y="5655966"/>
            <a:ext cx="828311" cy="105471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77309" y="5619575"/>
            <a:ext cx="1385371" cy="1117093"/>
          </a:xfrm>
          <a:prstGeom prst="rect">
            <a:avLst/>
          </a:prstGeom>
        </p:spPr>
      </p:pic>
      <p:sp>
        <p:nvSpPr>
          <p:cNvPr id="17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5446186" y="6425806"/>
            <a:ext cx="977900" cy="241214"/>
          </a:xfrm>
          <a:prstGeom prst="rect">
            <a:avLst/>
          </a:prstGeom>
        </p:spPr>
        <p:txBody>
          <a:bodyPr anchor="ctr"/>
          <a:lstStyle>
            <a:lvl1pPr algn="ctr">
              <a:defRPr sz="56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D0E9D3B-CB56-40AE-B0A9-8DA5E1AEFDB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9356651" y="5720316"/>
            <a:ext cx="1307805" cy="95693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5659" y="5677786"/>
            <a:ext cx="1092412" cy="999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237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64" r:id="rId4"/>
    <p:sldLayoutId id="2147483769" r:id="rId5"/>
    <p:sldLayoutId id="2147483770" r:id="rId6"/>
    <p:sldLayoutId id="2147483771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 kern="1200" cap="all">
          <a:solidFill>
            <a:schemeClr val="tx1">
              <a:lumMod val="75000"/>
              <a:lumOff val="25000"/>
            </a:schemeClr>
          </a:solidFill>
          <a:latin typeface="Arial" pitchFamily="34" charset="0"/>
          <a:ea typeface="ＭＳ Ｐゴシック" charset="0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350" b="1">
          <a:solidFill>
            <a:srgbClr val="978473"/>
          </a:solidFill>
          <a:latin typeface="Arial" charset="0"/>
          <a:ea typeface="ＭＳ Ｐゴシック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350" b="1">
          <a:solidFill>
            <a:srgbClr val="978473"/>
          </a:solidFill>
          <a:latin typeface="Arial" charset="0"/>
          <a:ea typeface="ＭＳ Ｐゴシック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350" b="1">
          <a:solidFill>
            <a:srgbClr val="978473"/>
          </a:solidFill>
          <a:latin typeface="Arial" charset="0"/>
          <a:ea typeface="ＭＳ Ｐゴシック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350" b="1">
          <a:solidFill>
            <a:srgbClr val="978473"/>
          </a:solidFill>
          <a:latin typeface="Arial" charset="0"/>
          <a:ea typeface="ＭＳ Ｐゴシック" charset="0"/>
          <a:cs typeface="Arial" charset="0"/>
        </a:defRPr>
      </a:lvl5pPr>
      <a:lvl6pPr marL="257175" algn="l" rtl="0" eaLnBrk="1" fontAlgn="base" hangingPunct="1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Arial" charset="0"/>
          <a:cs typeface="Arial" charset="0"/>
        </a:defRPr>
      </a:lvl6pPr>
      <a:lvl7pPr marL="514350" algn="l" rtl="0" eaLnBrk="1" fontAlgn="base" hangingPunct="1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Arial" charset="0"/>
          <a:cs typeface="Arial" charset="0"/>
        </a:defRPr>
      </a:lvl7pPr>
      <a:lvl8pPr marL="771525" algn="l" rtl="0" eaLnBrk="1" fontAlgn="base" hangingPunct="1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Arial" charset="0"/>
          <a:cs typeface="Arial" charset="0"/>
        </a:defRPr>
      </a:lvl8pPr>
      <a:lvl9pPr marL="1028700" algn="l" rtl="0" eaLnBrk="1" fontAlgn="base" hangingPunct="1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192881" indent="-192881" algn="l" rtl="0" eaLnBrk="1" fontAlgn="base" hangingPunct="1">
        <a:spcBef>
          <a:spcPts val="169"/>
        </a:spcBef>
        <a:spcAft>
          <a:spcPct val="0"/>
        </a:spcAft>
        <a:buFont typeface="Arial" pitchFamily="34" charset="0"/>
        <a:defRPr sz="2100" kern="1200">
          <a:solidFill>
            <a:schemeClr val="tx1">
              <a:lumMod val="75000"/>
              <a:lumOff val="25000"/>
            </a:schemeClr>
          </a:solidFill>
          <a:latin typeface="Arial" pitchFamily="34" charset="0"/>
          <a:ea typeface="ＭＳ Ｐゴシック" charset="0"/>
          <a:cs typeface="Arial" pitchFamily="34" charset="0"/>
        </a:defRPr>
      </a:lvl1pPr>
      <a:lvl2pPr marL="289322" indent="-160735" algn="l" rtl="0" eaLnBrk="1" fontAlgn="base" hangingPunct="1">
        <a:spcBef>
          <a:spcPts val="169"/>
        </a:spcBef>
        <a:spcAft>
          <a:spcPct val="0"/>
        </a:spcAft>
        <a:buFont typeface="Arial" pitchFamily="34" charset="0"/>
        <a:buChar char="–"/>
        <a:defRPr sz="2100" kern="1200">
          <a:solidFill>
            <a:schemeClr val="tx1">
              <a:lumMod val="75000"/>
              <a:lumOff val="25000"/>
            </a:schemeClr>
          </a:solidFill>
          <a:latin typeface="Arial" pitchFamily="34" charset="0"/>
          <a:ea typeface="Arial" charset="0"/>
          <a:cs typeface="Arial" pitchFamily="34" charset="0"/>
        </a:defRPr>
      </a:lvl2pPr>
      <a:lvl3pPr marL="514350" indent="-128588" algn="l" rtl="0" eaLnBrk="1" fontAlgn="base" hangingPunct="1">
        <a:spcBef>
          <a:spcPts val="169"/>
        </a:spcBef>
        <a:spcAft>
          <a:spcPct val="0"/>
        </a:spcAft>
        <a:buFont typeface="Arial" pitchFamily="34" charset="0"/>
        <a:buChar char="•"/>
        <a:defRPr sz="1500" kern="1200">
          <a:solidFill>
            <a:schemeClr val="tx1">
              <a:lumMod val="75000"/>
              <a:lumOff val="25000"/>
            </a:schemeClr>
          </a:solidFill>
          <a:latin typeface="Arial" pitchFamily="34" charset="0"/>
          <a:ea typeface="Arial" charset="0"/>
          <a:cs typeface="Arial" pitchFamily="34" charset="0"/>
        </a:defRPr>
      </a:lvl3pPr>
      <a:lvl4pPr marL="771525" indent="-128588" algn="l" rtl="0" eaLnBrk="1" fontAlgn="base" hangingPunct="1">
        <a:spcBef>
          <a:spcPts val="169"/>
        </a:spcBef>
        <a:spcAft>
          <a:spcPct val="0"/>
        </a:spcAft>
        <a:buFont typeface="Arial" pitchFamily="34" charset="0"/>
        <a:buChar char="–"/>
        <a:defRPr sz="1500" kern="1200">
          <a:solidFill>
            <a:schemeClr val="tx1">
              <a:lumMod val="75000"/>
              <a:lumOff val="25000"/>
            </a:schemeClr>
          </a:solidFill>
          <a:latin typeface="Arial" pitchFamily="34" charset="0"/>
          <a:ea typeface="Arial" charset="0"/>
          <a:cs typeface="Arial" pitchFamily="34" charset="0"/>
        </a:defRPr>
      </a:lvl4pPr>
      <a:lvl5pPr marL="1028700" indent="-128588" algn="l" rtl="0" eaLnBrk="1" fontAlgn="base" hangingPunct="1">
        <a:spcBef>
          <a:spcPts val="169"/>
        </a:spcBef>
        <a:spcAft>
          <a:spcPct val="0"/>
        </a:spcAft>
        <a:buFont typeface="Arial" pitchFamily="34" charset="0"/>
        <a:buChar char="»"/>
        <a:defRPr sz="1500" kern="1200">
          <a:solidFill>
            <a:schemeClr val="tx1">
              <a:lumMod val="75000"/>
              <a:lumOff val="25000"/>
            </a:schemeClr>
          </a:solidFill>
          <a:latin typeface="Arial" pitchFamily="34" charset="0"/>
          <a:ea typeface="Arial" charset="0"/>
          <a:cs typeface="Arial" pitchFamily="34" charset="0"/>
        </a:defRPr>
      </a:lvl5pPr>
      <a:lvl6pPr marL="1414463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296" userDrawn="1">
          <p15:clr>
            <a:srgbClr val="5ACBF0"/>
          </p15:clr>
        </p15:guide>
        <p15:guide id="2" pos="12971" userDrawn="1">
          <p15:clr>
            <a:srgbClr val="5ACBF0"/>
          </p15:clr>
        </p15:guide>
        <p15:guide id="3" pos="256" userDrawn="1">
          <p15:clr>
            <a:srgbClr val="5ACBF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4B3473-5193-4AC1-9169-6977ADF2DCFC}" type="slidenum">
              <a:rPr lang="en-US" sz="1000" smtClean="0"/>
              <a:pPr/>
              <a:t>1</a:t>
            </a:fld>
            <a:endParaRPr lang="en-US" sz="1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48736" y="3551384"/>
            <a:ext cx="10972799" cy="1562099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 smtClean="0"/>
              <a:t>26 June 2017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Cougar Downstream Passage </a:t>
            </a:r>
            <a:br>
              <a:rPr lang="en-US" dirty="0" smtClean="0"/>
            </a:br>
            <a:r>
              <a:rPr lang="en-US" dirty="0" smtClean="0"/>
              <a:t>Alternatives Screening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367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Meeting purpose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0E9D3B-CB56-40AE-B0A9-8DA5E1AEFDB7}" type="slidenum">
              <a:rPr lang="en-US" sz="1000" smtClean="0"/>
              <a:pPr/>
              <a:t>2</a:t>
            </a:fld>
            <a:endParaRPr lang="en-US" sz="10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06399" y="1225550"/>
            <a:ext cx="11356109" cy="4718049"/>
          </a:xfrm>
          <a:prstGeom prst="rect">
            <a:avLst/>
          </a:prstGeom>
        </p:spPr>
        <p:txBody>
          <a:bodyPr/>
          <a:lstStyle>
            <a:lvl1pPr marL="192881" indent="-192881" algn="l" rtl="0" eaLnBrk="1" fontAlgn="base" hangingPunct="1">
              <a:spcBef>
                <a:spcPts val="169"/>
              </a:spcBef>
              <a:spcAft>
                <a:spcPct val="0"/>
              </a:spcAft>
              <a:buFont typeface="Arial" pitchFamily="34" charset="0"/>
              <a:defRPr sz="21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marL="289322" indent="-160735" algn="l" rtl="0" eaLnBrk="1" fontAlgn="base" hangingPunct="1">
              <a:spcBef>
                <a:spcPts val="169"/>
              </a:spcBef>
              <a:spcAft>
                <a:spcPct val="0"/>
              </a:spcAft>
              <a:buFont typeface="Arial" pitchFamily="34" charset="0"/>
              <a:buChar char="–"/>
              <a:defRPr sz="21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Arial" charset="0"/>
                <a:cs typeface="Arial" pitchFamily="34" charset="0"/>
              </a:defRPr>
            </a:lvl2pPr>
            <a:lvl3pPr marL="514350" indent="-128588" algn="l" rtl="0" eaLnBrk="1" fontAlgn="base" hangingPunct="1">
              <a:spcBef>
                <a:spcPts val="169"/>
              </a:spcBef>
              <a:spcAft>
                <a:spcPct val="0"/>
              </a:spcAft>
              <a:buFont typeface="Arial" pitchFamily="34" charset="0"/>
              <a:buChar char="•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Arial" charset="0"/>
                <a:cs typeface="Arial" pitchFamily="34" charset="0"/>
              </a:defRPr>
            </a:lvl3pPr>
            <a:lvl4pPr marL="771525" indent="-128588" algn="l" rtl="0" eaLnBrk="1" fontAlgn="base" hangingPunct="1">
              <a:spcBef>
                <a:spcPts val="169"/>
              </a:spcBef>
              <a:spcAft>
                <a:spcPct val="0"/>
              </a:spcAft>
              <a:buFont typeface="Arial" pitchFamily="34" charset="0"/>
              <a:buChar char="–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Arial" charset="0"/>
                <a:cs typeface="Arial" pitchFamily="34" charset="0"/>
              </a:defRPr>
            </a:lvl4pPr>
            <a:lvl5pPr marL="1028700" indent="-128588" algn="l" rtl="0" eaLnBrk="1" fontAlgn="base" hangingPunct="1">
              <a:spcBef>
                <a:spcPts val="169"/>
              </a:spcBef>
              <a:spcAft>
                <a:spcPct val="0"/>
              </a:spcAft>
              <a:buFont typeface="Arial" pitchFamily="34" charset="0"/>
              <a:buChar char="»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Arial" charset="0"/>
                <a:cs typeface="Arial" pitchFamily="34" charset="0"/>
              </a:defRPr>
            </a:lvl5pPr>
            <a:lvl6pPr marL="1414463" indent="-128588" algn="l" defTabSz="5143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38" indent="-128588" algn="l" defTabSz="5143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813" indent="-128588" algn="l" defTabSz="5143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88" indent="-128588" algn="l" defTabSz="5143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78669" lvl="2" indent="-457200">
              <a:buFont typeface="Wingdings" panose="05000000000000000000" pitchFamily="2" charset="2"/>
              <a:buChar char="§"/>
            </a:pPr>
            <a:r>
              <a:rPr lang="en-US" sz="2100" dirty="0" smtClean="0"/>
              <a:t>Discuss Alternatives Decision Matrix</a:t>
            </a:r>
          </a:p>
        </p:txBody>
      </p:sp>
    </p:spTree>
    <p:extLst>
      <p:ext uri="{BB962C8B-B14F-4D97-AF65-F5344CB8AC3E}">
        <p14:creationId xmlns:p14="http://schemas.microsoft.com/office/powerpoint/2010/main" val="3079367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Alternative Decision matrix - Elements and Options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2423447"/>
              </p:ext>
            </p:extLst>
          </p:nvPr>
        </p:nvGraphicFramePr>
        <p:xfrm>
          <a:off x="361949" y="943493"/>
          <a:ext cx="11264901" cy="54376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58560"/>
                <a:gridCol w="513191"/>
                <a:gridCol w="8693150"/>
              </a:tblGrid>
              <a:tr h="220079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u="none" strike="noStrike" dirty="0">
                          <a:effectLst/>
                        </a:rPr>
                        <a:t>Configuration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12" marR="2912" marT="291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u="none" strike="noStrike" dirty="0">
                          <a:effectLst/>
                        </a:rPr>
                        <a:t>ID</a:t>
                      </a:r>
                      <a:endParaRPr lang="en-US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12" marR="2912" marT="291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u="none" strike="noStrike" dirty="0">
                          <a:effectLst/>
                        </a:rPr>
                        <a:t>Description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12" marR="2912" marT="2912" marB="0"/>
                </a:tc>
              </a:tr>
              <a:tr h="346455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 dirty="0">
                          <a:effectLst/>
                        </a:rPr>
                        <a:t>Alternative 1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12" marR="2912" marT="291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 dirty="0">
                          <a:effectLst/>
                        </a:rPr>
                        <a:t>A1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12" marR="2912" marT="291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 dirty="0">
                          <a:effectLst/>
                        </a:rPr>
                        <a:t>Single Entrance Inline FSS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12" marR="2912" marT="2912" marB="0" anchor="ctr"/>
                </a:tc>
              </a:tr>
              <a:tr h="391803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 dirty="0">
                          <a:effectLst/>
                        </a:rPr>
                        <a:t>Alternative 2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12" marR="2912" marT="291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>
                          <a:effectLst/>
                        </a:rPr>
                        <a:t>A2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12" marR="2912" marT="291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 dirty="0">
                          <a:effectLst/>
                        </a:rPr>
                        <a:t>Dual Entrance Angled FSS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12" marR="2912" marT="2912" marB="0" anchor="ctr"/>
                </a:tc>
              </a:tr>
              <a:tr h="348251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 dirty="0">
                          <a:effectLst/>
                        </a:rPr>
                        <a:t>Alternative 3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12" marR="2912" marT="291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 dirty="0">
                          <a:effectLst/>
                        </a:rPr>
                        <a:t>A3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12" marR="2912" marT="291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 dirty="0">
                          <a:effectLst/>
                        </a:rPr>
                        <a:t>Dual Entrance Inline FSS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12" marR="2912" marT="2912" marB="0" anchor="ctr"/>
                </a:tc>
              </a:tr>
              <a:tr h="334702">
                <a:tc gridSpan="3">
                  <a:txBody>
                    <a:bodyPr/>
                    <a:lstStyle/>
                    <a:p>
                      <a:pPr algn="l" fontAlgn="t"/>
                      <a:r>
                        <a:rPr lang="en-US" sz="1600" b="1" u="none" strike="noStrike" dirty="0">
                          <a:effectLst/>
                        </a:rPr>
                        <a:t>Mooring Options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12" marR="2912" marT="2912" marB="0" anchor="ctr"/>
                </a:tc>
                <a:tc hMerge="1">
                  <a:txBody>
                    <a:bodyPr/>
                    <a:lstStyle/>
                    <a:p>
                      <a:pPr algn="l" fontAlgn="t"/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12" marR="2912" marT="2912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09544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 dirty="0">
                          <a:effectLst/>
                        </a:rPr>
                        <a:t>Alternative 1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12" marR="2912" marT="291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>
                          <a:effectLst/>
                        </a:rPr>
                        <a:t>M1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12" marR="2912" marT="291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 dirty="0">
                          <a:effectLst/>
                        </a:rPr>
                        <a:t>Stair Tower with </a:t>
                      </a:r>
                      <a:r>
                        <a:rPr lang="en-US" sz="1600" u="none" strike="noStrike" dirty="0" smtClean="0">
                          <a:effectLst/>
                        </a:rPr>
                        <a:t>Two </a:t>
                      </a:r>
                      <a:r>
                        <a:rPr lang="en-US" sz="1600" u="none" strike="noStrike" dirty="0">
                          <a:effectLst/>
                        </a:rPr>
                        <a:t>Dolphins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12" marR="2912" marT="2912" marB="0" anchor="ctr"/>
                </a:tc>
              </a:tr>
              <a:tr h="330200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 dirty="0">
                          <a:effectLst/>
                        </a:rPr>
                        <a:t>Alternative 2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12" marR="2912" marT="291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 dirty="0">
                          <a:effectLst/>
                        </a:rPr>
                        <a:t>M2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12" marR="2912" marT="291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 dirty="0">
                          <a:effectLst/>
                        </a:rPr>
                        <a:t>Three </a:t>
                      </a:r>
                      <a:r>
                        <a:rPr lang="en-US" sz="1600" u="none" strike="noStrike" dirty="0" smtClean="0">
                          <a:effectLst/>
                        </a:rPr>
                        <a:t>Dolphins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12" marR="2912" marT="2912" marB="0" anchor="ctr"/>
                </a:tc>
              </a:tr>
              <a:tr h="292100">
                <a:tc>
                  <a:txBody>
                    <a:bodyPr/>
                    <a:lstStyle/>
                    <a:p>
                      <a:pPr algn="l" fontAlgn="t"/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12" marR="2912" marT="2912" marB="0" anchor="ctr"/>
                </a:tc>
                <a:tc>
                  <a:txBody>
                    <a:bodyPr/>
                    <a:lstStyle/>
                    <a:p>
                      <a:pPr algn="l" fontAlgn="t"/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12" marR="2912" marT="2912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12" marR="2912" marT="2912" marB="0" anchor="ctr"/>
                </a:tc>
              </a:tr>
              <a:tr h="363694">
                <a:tc gridSpan="3">
                  <a:txBody>
                    <a:bodyPr/>
                    <a:lstStyle/>
                    <a:p>
                      <a:pPr algn="l" fontAlgn="t"/>
                      <a:r>
                        <a:rPr lang="en-US" sz="1600" b="1" u="none" strike="noStrike" dirty="0">
                          <a:effectLst/>
                        </a:rPr>
                        <a:t>Fish Transport Options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12" marR="2912" marT="2912" marB="0" anchor="ctr"/>
                </a:tc>
                <a:tc hMerge="1">
                  <a:txBody>
                    <a:bodyPr/>
                    <a:lstStyle/>
                    <a:p>
                      <a:pPr algn="l" fontAlgn="t"/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12" marR="2912" marT="2912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48456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 dirty="0">
                          <a:effectLst/>
                        </a:rPr>
                        <a:t>Alternative 1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12" marR="2912" marT="291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 dirty="0">
                          <a:effectLst/>
                        </a:rPr>
                        <a:t>F1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12" marR="2912" marT="291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 dirty="0">
                          <a:effectLst/>
                        </a:rPr>
                        <a:t>Mono Rail System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12" marR="2912" marT="2912" marB="0" anchor="ctr"/>
                </a:tc>
              </a:tr>
              <a:tr h="317500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 dirty="0">
                          <a:effectLst/>
                        </a:rPr>
                        <a:t>Alternative 2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12" marR="2912" marT="291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 dirty="0">
                          <a:effectLst/>
                        </a:rPr>
                        <a:t>F2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12" marR="2912" marT="291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 dirty="0">
                          <a:effectLst/>
                        </a:rPr>
                        <a:t>Amphibious Vehicle (AV</a:t>
                      </a:r>
                      <a:r>
                        <a:rPr lang="en-US" sz="1600" u="none" strike="noStrike" dirty="0" smtClean="0">
                          <a:effectLst/>
                        </a:rPr>
                        <a:t>)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12" marR="2912" marT="2912" marB="0" anchor="ctr"/>
                </a:tc>
              </a:tr>
              <a:tr h="303850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 dirty="0">
                          <a:effectLst/>
                        </a:rPr>
                        <a:t>Alternative 3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12" marR="2912" marT="291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>
                          <a:effectLst/>
                        </a:rPr>
                        <a:t>F3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12" marR="2912" marT="291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 dirty="0">
                          <a:effectLst/>
                        </a:rPr>
                        <a:t>WTCT Side Rail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12" marR="2912" marT="2912" marB="0" anchor="ctr"/>
                </a:tc>
              </a:tr>
              <a:tr h="437561">
                <a:tc gridSpan="3">
                  <a:txBody>
                    <a:bodyPr/>
                    <a:lstStyle/>
                    <a:p>
                      <a:pPr algn="l" fontAlgn="t"/>
                      <a:r>
                        <a:rPr lang="en-US" sz="1600" b="1" u="none" strike="noStrike" dirty="0">
                          <a:effectLst/>
                        </a:rPr>
                        <a:t>Crew Access Options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912" marR="2912" marT="2912" marB="0" anchor="ctr"/>
                </a:tc>
                <a:tc hMerge="1">
                  <a:txBody>
                    <a:bodyPr/>
                    <a:lstStyle/>
                    <a:p>
                      <a:pPr algn="l" fontAlgn="t"/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12" marR="2912" marT="2912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11739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 dirty="0">
                          <a:effectLst/>
                        </a:rPr>
                        <a:t>Alternative 1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12" marR="2912" marT="291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>
                          <a:effectLst/>
                        </a:rPr>
                        <a:t>C1</a:t>
                      </a:r>
                      <a:endParaRPr lang="en-US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12" marR="2912" marT="291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 dirty="0">
                          <a:effectLst/>
                        </a:rPr>
                        <a:t>Walkway to Stair Tower, then down stair tower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12" marR="2912" marT="2912" marB="0" anchor="ctr"/>
                </a:tc>
              </a:tr>
              <a:tr h="317500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 dirty="0">
                          <a:effectLst/>
                        </a:rPr>
                        <a:t>Alternative 2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12" marR="2912" marT="291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 dirty="0">
                          <a:effectLst/>
                        </a:rPr>
                        <a:t>C2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12" marR="2912" marT="291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 dirty="0">
                          <a:effectLst/>
                        </a:rPr>
                        <a:t>Amphibious </a:t>
                      </a:r>
                      <a:r>
                        <a:rPr lang="en-US" sz="1600" u="none" strike="noStrike" dirty="0" smtClean="0">
                          <a:effectLst/>
                        </a:rPr>
                        <a:t>Vehicle</a:t>
                      </a:r>
                      <a:r>
                        <a:rPr lang="en-US" sz="1600" u="none" strike="noStrike" baseline="0" dirty="0" smtClean="0">
                          <a:effectLst/>
                        </a:rPr>
                        <a:t> plus alt. personnel access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12" marR="2912" marT="2912" marB="0" anchor="ctr"/>
                </a:tc>
              </a:tr>
              <a:tr h="437561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 dirty="0">
                          <a:effectLst/>
                        </a:rPr>
                        <a:t>Alternative 3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12" marR="2912" marT="291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 dirty="0">
                          <a:effectLst/>
                        </a:rPr>
                        <a:t>C3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12" marR="2912" marT="2912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u="none" strike="noStrike" dirty="0">
                          <a:effectLst/>
                        </a:rPr>
                        <a:t>Stair Tower on WTCT, which requires employees to walk down the outside of the WTCT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912" marR="2912" marT="2912" marB="0" anchor="ctr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0E9D3B-CB56-40AE-B0A9-8DA5E1AEFDB7}" type="slidenum">
              <a:rPr lang="en-US" sz="1000" smtClean="0"/>
              <a:pPr/>
              <a:t>3</a:t>
            </a:fld>
            <a:endParaRPr lang="en-US" sz="1000" dirty="0"/>
          </a:p>
        </p:txBody>
      </p:sp>
      <p:sp>
        <p:nvSpPr>
          <p:cNvPr id="6" name="Rectangle 5"/>
          <p:cNvSpPr/>
          <p:nvPr/>
        </p:nvSpPr>
        <p:spPr>
          <a:xfrm>
            <a:off x="6301946" y="3142913"/>
            <a:ext cx="5155763" cy="1785104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</a:rPr>
              <a:t>Screening Criteria (16 total sub-criteria)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Biological (4 sub-criteria)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Environmental (3 sub-criteria)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Dam Safety (1 sub-criteria)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O&amp;M (6 sub-criteria)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Constructability &amp; Design (2 sub-criteria)</a:t>
            </a:r>
          </a:p>
        </p:txBody>
      </p:sp>
    </p:spTree>
    <p:extLst>
      <p:ext uri="{BB962C8B-B14F-4D97-AF65-F5344CB8AC3E}">
        <p14:creationId xmlns:p14="http://schemas.microsoft.com/office/powerpoint/2010/main" val="3028483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alternatives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0E9D3B-CB56-40AE-B0A9-8DA5E1AEFDB7}" type="slidenum">
              <a:rPr lang="en-US" sz="1000" smtClean="0"/>
              <a:pPr/>
              <a:t>4</a:t>
            </a:fld>
            <a:endParaRPr lang="en-US" sz="10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06399" y="1225550"/>
            <a:ext cx="11356109" cy="4718049"/>
          </a:xfrm>
          <a:prstGeom prst="rect">
            <a:avLst/>
          </a:prstGeom>
        </p:spPr>
        <p:txBody>
          <a:bodyPr/>
          <a:lstStyle>
            <a:lvl1pPr marL="192881" indent="-192881" algn="l" rtl="0" eaLnBrk="1" fontAlgn="base" hangingPunct="1">
              <a:spcBef>
                <a:spcPts val="169"/>
              </a:spcBef>
              <a:spcAft>
                <a:spcPct val="0"/>
              </a:spcAft>
              <a:buFont typeface="Arial" pitchFamily="34" charset="0"/>
              <a:defRPr sz="21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marL="289322" indent="-160735" algn="l" rtl="0" eaLnBrk="1" fontAlgn="base" hangingPunct="1">
              <a:spcBef>
                <a:spcPts val="169"/>
              </a:spcBef>
              <a:spcAft>
                <a:spcPct val="0"/>
              </a:spcAft>
              <a:buFont typeface="Arial" pitchFamily="34" charset="0"/>
              <a:buChar char="–"/>
              <a:defRPr sz="21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Arial" charset="0"/>
                <a:cs typeface="Arial" pitchFamily="34" charset="0"/>
              </a:defRPr>
            </a:lvl2pPr>
            <a:lvl3pPr marL="514350" indent="-128588" algn="l" rtl="0" eaLnBrk="1" fontAlgn="base" hangingPunct="1">
              <a:spcBef>
                <a:spcPts val="169"/>
              </a:spcBef>
              <a:spcAft>
                <a:spcPct val="0"/>
              </a:spcAft>
              <a:buFont typeface="Arial" pitchFamily="34" charset="0"/>
              <a:buChar char="•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Arial" charset="0"/>
                <a:cs typeface="Arial" pitchFamily="34" charset="0"/>
              </a:defRPr>
            </a:lvl3pPr>
            <a:lvl4pPr marL="771525" indent="-128588" algn="l" rtl="0" eaLnBrk="1" fontAlgn="base" hangingPunct="1">
              <a:spcBef>
                <a:spcPts val="169"/>
              </a:spcBef>
              <a:spcAft>
                <a:spcPct val="0"/>
              </a:spcAft>
              <a:buFont typeface="Arial" pitchFamily="34" charset="0"/>
              <a:buChar char="–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Arial" charset="0"/>
                <a:cs typeface="Arial" pitchFamily="34" charset="0"/>
              </a:defRPr>
            </a:lvl4pPr>
            <a:lvl5pPr marL="1028700" indent="-128588" algn="l" rtl="0" eaLnBrk="1" fontAlgn="base" hangingPunct="1">
              <a:spcBef>
                <a:spcPts val="169"/>
              </a:spcBef>
              <a:spcAft>
                <a:spcPct val="0"/>
              </a:spcAft>
              <a:buFont typeface="Arial" pitchFamily="34" charset="0"/>
              <a:buChar char="»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Arial" charset="0"/>
                <a:cs typeface="Arial" pitchFamily="34" charset="0"/>
              </a:defRPr>
            </a:lvl5pPr>
            <a:lvl6pPr marL="1414463" indent="-128588" algn="l" defTabSz="5143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38" indent="-128588" algn="l" defTabSz="5143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813" indent="-128588" algn="l" defTabSz="5143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88" indent="-128588" algn="l" defTabSz="5143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78669" lvl="2" indent="-457200">
              <a:buFont typeface="Wingdings" panose="05000000000000000000" pitchFamily="2" charset="2"/>
              <a:buChar char="§"/>
            </a:pPr>
            <a:r>
              <a:rPr lang="en-US" sz="2100" dirty="0" smtClean="0"/>
              <a:t>Refer to alternatives PDF</a:t>
            </a:r>
          </a:p>
        </p:txBody>
      </p:sp>
    </p:spTree>
    <p:extLst>
      <p:ext uri="{BB962C8B-B14F-4D97-AF65-F5344CB8AC3E}">
        <p14:creationId xmlns:p14="http://schemas.microsoft.com/office/powerpoint/2010/main" val="2871863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136" y="13471"/>
            <a:ext cx="11176000" cy="1485129"/>
          </a:xfrm>
        </p:spPr>
        <p:txBody>
          <a:bodyPr/>
          <a:lstStyle/>
          <a:p>
            <a:r>
              <a:rPr lang="en-US" dirty="0" smtClean="0"/>
              <a:t>Option Scoring Exercise: </a:t>
            </a:r>
            <a:r>
              <a:rPr lang="en-US" dirty="0"/>
              <a:t>0-5 Scale  in 0.5 increments</a:t>
            </a:r>
            <a:br>
              <a:rPr lang="en-US" dirty="0"/>
            </a:br>
            <a:r>
              <a:rPr lang="en-US" sz="1800" b="0" dirty="0" smtClean="0">
                <a:solidFill>
                  <a:srgbClr val="FF0000"/>
                </a:solidFill>
              </a:rPr>
              <a:t>0</a:t>
            </a:r>
            <a:r>
              <a:rPr lang="en-US" sz="1800" b="0">
                <a:solidFill>
                  <a:srgbClr val="FF0000"/>
                </a:solidFill>
              </a:rPr>
              <a:t>= </a:t>
            </a:r>
            <a:r>
              <a:rPr lang="en-US" sz="1800" b="0" smtClean="0">
                <a:solidFill>
                  <a:srgbClr val="FF0000"/>
                </a:solidFill>
              </a:rPr>
              <a:t>N/A </a:t>
            </a:r>
            <a:r>
              <a:rPr lang="en-US" sz="1800" b="0" dirty="0" smtClean="0">
                <a:solidFill>
                  <a:srgbClr val="FF0000"/>
                </a:solidFill>
              </a:rPr>
              <a:t/>
            </a:r>
            <a:br>
              <a:rPr lang="en-US" sz="1800" b="0" dirty="0" smtClean="0">
                <a:solidFill>
                  <a:srgbClr val="FF0000"/>
                </a:solidFill>
              </a:rPr>
            </a:br>
            <a:r>
              <a:rPr lang="en-US" sz="1800" b="0" dirty="0" smtClean="0">
                <a:solidFill>
                  <a:srgbClr val="FF0000"/>
                </a:solidFill>
              </a:rPr>
              <a:t>1= Option does not meet Criteria</a:t>
            </a:r>
            <a:br>
              <a:rPr lang="en-US" sz="1800" b="0" dirty="0" smtClean="0">
                <a:solidFill>
                  <a:srgbClr val="FF0000"/>
                </a:solidFill>
              </a:rPr>
            </a:br>
            <a:r>
              <a:rPr lang="en-US" sz="1800" b="0" dirty="0" smtClean="0">
                <a:solidFill>
                  <a:srgbClr val="FF0000"/>
                </a:solidFill>
              </a:rPr>
              <a:t>5= Option meets criteria to full extent</a:t>
            </a:r>
            <a:endParaRPr lang="en-US" sz="1800" b="0" dirty="0">
              <a:solidFill>
                <a:srgbClr val="FF0000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436035" y="1404036"/>
          <a:ext cx="11176001" cy="52248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28700"/>
                <a:gridCol w="304800"/>
                <a:gridCol w="787400"/>
                <a:gridCol w="998674"/>
                <a:gridCol w="499926"/>
                <a:gridCol w="2080972"/>
                <a:gridCol w="446328"/>
                <a:gridCol w="2134570"/>
                <a:gridCol w="507030"/>
                <a:gridCol w="1739900"/>
                <a:gridCol w="647701"/>
              </a:tblGrid>
              <a:tr h="380968">
                <a:tc gridSpan="3"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98" marR="6498" marT="6498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98" marR="6498" marT="6498" marB="0" anchor="b"/>
                </a:tc>
                <a:tc gridSpan="8"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BIOLOGICAL CRITERIA</a:t>
                      </a:r>
                      <a:endParaRPr lang="en-US" sz="1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98" marR="6498" marT="6498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10481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Element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98" marR="6498" marT="649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ID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98" marR="6498" marT="6498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effectLst/>
                        </a:rPr>
                        <a:t>Measures</a:t>
                      </a:r>
                      <a:endParaRPr lang="en-US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98" marR="6498" marT="649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 dirty="0">
                          <a:effectLst/>
                        </a:rPr>
                        <a:t>Location: Is the entrance(s) located in areas were the fish congregate?</a:t>
                      </a:r>
                      <a:endParaRPr lang="en-US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98" marR="6498" marT="649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 dirty="0" smtClean="0">
                          <a:effectLst/>
                        </a:rPr>
                        <a:t>Score</a:t>
                      </a:r>
                      <a:endParaRPr lang="en-US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98" marR="6498" marT="649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effectLst/>
                        </a:rPr>
                        <a:t>Attraction Flow: Does this option provide for a signature out front of the FSS at the full range of pool elevations?</a:t>
                      </a:r>
                      <a:endParaRPr lang="en-US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98" marR="6498" marT="649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 dirty="0" smtClean="0">
                          <a:effectLst/>
                        </a:rPr>
                        <a:t>Score</a:t>
                      </a:r>
                      <a:endParaRPr lang="en-US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98" marR="6498" marT="649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effectLst/>
                        </a:rPr>
                        <a:t>Capture Potential: Does this option promote fish collection potential based on professional judgement or studies? </a:t>
                      </a:r>
                      <a:endParaRPr lang="en-US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98" marR="6498" marT="649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 dirty="0" smtClean="0">
                          <a:effectLst/>
                        </a:rPr>
                        <a:t>Score</a:t>
                      </a:r>
                      <a:endParaRPr lang="en-US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98" marR="6498" marT="649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>
                          <a:effectLst/>
                        </a:rPr>
                        <a:t>Interferences/Distractions/Competing Flows: Does this option create a conflict for fish or flow? </a:t>
                      </a:r>
                      <a:endParaRPr lang="en-US" sz="12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98" marR="6498" marT="649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 dirty="0" smtClean="0">
                          <a:effectLst/>
                        </a:rPr>
                        <a:t>Score</a:t>
                      </a:r>
                      <a:endParaRPr lang="en-US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98" marR="6498" marT="6498" marB="0"/>
                </a:tc>
              </a:tr>
              <a:tr h="164663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Configuration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98" marR="6498" marT="649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A1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98" marR="6498" marT="6498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 smtClean="0">
                          <a:effectLst/>
                        </a:rPr>
                        <a:t>Single </a:t>
                      </a:r>
                      <a:r>
                        <a:rPr lang="en-US" sz="1200" u="none" strike="noStrike" dirty="0">
                          <a:effectLst/>
                        </a:rPr>
                        <a:t>Entrance Inline FSS</a:t>
                      </a:r>
                      <a:endParaRPr lang="en-US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98" marR="6498" marT="649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>
                          <a:effectLst/>
                        </a:rPr>
                        <a:t>Unsure if the fish would find the outlet if the location is moved. Are the fish following the flow or the shoreline?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98" marR="6498" marT="649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98" marR="6498" marT="649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</a:rPr>
                        <a:t>Depends if all flow going through the FSS. Expect that at the lower elevations we will be exceeding 1000cfs on average. Could Rush Creek be considered a competing flow. More information needed bio and hydro input.  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98" marR="6498" marT="649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98" marR="6498" marT="649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98" marR="6498" marT="649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98" marR="6498" marT="649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</a:rPr>
                        <a:t>Could be a perceived predator hangout. This may be better addressed under attraction flow. 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98" marR="6498" marT="649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98" marR="6498" marT="6498" marB="0"/>
                </a:tc>
              </a:tr>
              <a:tr h="9524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A2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98" marR="6498" marT="6498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 smtClean="0">
                          <a:effectLst/>
                        </a:rPr>
                        <a:t>Dual </a:t>
                      </a:r>
                      <a:r>
                        <a:rPr lang="en-US" sz="1200" u="none" strike="noStrike" dirty="0">
                          <a:effectLst/>
                        </a:rPr>
                        <a:t>Entrance Angled FSS</a:t>
                      </a:r>
                      <a:endParaRPr lang="en-US" sz="12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98" marR="6498" marT="649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98" marR="6498" marT="649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98" marR="6498" marT="649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98" marR="6498" marT="649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98" marR="6498" marT="649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98" marR="6498" marT="649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98" marR="6498" marT="649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98" marR="6498" marT="6498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98" marR="6498" marT="6498" marB="0"/>
                </a:tc>
              </a:tr>
              <a:tr h="9524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A3</a:t>
                      </a:r>
                      <a:endParaRPr lang="en-US" sz="1200" dirty="0"/>
                    </a:p>
                  </a:txBody>
                  <a:tcPr marL="6498" marR="6498" marT="6498" marB="0"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Dual Entrance Inline FSS</a:t>
                      </a:r>
                      <a:endParaRPr lang="en-US" sz="1200" dirty="0"/>
                    </a:p>
                  </a:txBody>
                  <a:tcPr marL="6498" marR="6498" marT="6498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498" marR="6498" marT="6498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498" marR="6498" marT="6498" marB="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498" marR="6498" marT="6498" marB="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498" marR="6498" marT="6498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498" marR="6498" marT="6498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498" marR="6498" marT="6498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498" marR="6498" marT="6498" marB="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498" marR="6498" marT="6498" marB="0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0E9D3B-CB56-40AE-B0A9-8DA5E1AEFDB7}" type="slidenum">
              <a:rPr lang="en-US" sz="1000" smtClean="0"/>
              <a:pPr/>
              <a:t>5</a:t>
            </a:fld>
            <a:endParaRPr lang="en-US" sz="1000" dirty="0"/>
          </a:p>
        </p:txBody>
      </p:sp>
      <p:sp>
        <p:nvSpPr>
          <p:cNvPr id="6" name="Rectangle 5"/>
          <p:cNvSpPr/>
          <p:nvPr/>
        </p:nvSpPr>
        <p:spPr>
          <a:xfrm>
            <a:off x="5099222" y="3600466"/>
            <a:ext cx="6512814" cy="2862194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Decision Making Process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Vote on Score, majority rules </a:t>
            </a: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(16 PDT members voting)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vote is split close to middle, take average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someone strongly disagrees they will have 2 minutes to defend their score	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Revote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descent it still strong, parking lot vote on that criteria and come back 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Review Parking lot items – majority rules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3894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Alternatives Formulation and Screening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0E9D3B-CB56-40AE-B0A9-8DA5E1AEFDB7}" type="slidenum">
              <a:rPr lang="en-US" sz="1000" smtClean="0"/>
              <a:pPr/>
              <a:t>6</a:t>
            </a:fld>
            <a:endParaRPr lang="en-US" sz="1000" dirty="0"/>
          </a:p>
        </p:txBody>
      </p:sp>
      <p:sp>
        <p:nvSpPr>
          <p:cNvPr id="21" name="TextBox 20"/>
          <p:cNvSpPr txBox="1"/>
          <p:nvPr/>
        </p:nvSpPr>
        <p:spPr>
          <a:xfrm>
            <a:off x="8147220" y="909577"/>
            <a:ext cx="365760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54 </a:t>
            </a:r>
            <a:r>
              <a:rPr lang="en-US" dirty="0" smtClean="0"/>
              <a:t>Initial Alternative </a:t>
            </a:r>
            <a:r>
              <a:rPr lang="en-US" dirty="0"/>
              <a:t>Combinations 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Fish Transport and Crew Access Options are dependent (F1 must go with C1); therefore, alternatives with wrongly paired combinations were screened out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15 Final Alternative Combinations remained (top 10 shown)</a:t>
            </a:r>
          </a:p>
          <a:p>
            <a:endParaRPr lang="en-US" dirty="0"/>
          </a:p>
          <a:p>
            <a:r>
              <a:rPr lang="en-US" dirty="0" smtClean="0"/>
              <a:t>Preferred alternatives:  Dual entrance/angled FSS (entrance location to be refined), three dolphins, and amphibious vehicle for fish transport and crew access</a:t>
            </a:r>
          </a:p>
          <a:p>
            <a:endParaRPr lang="en-US" dirty="0" smtClean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58692"/>
              </p:ext>
            </p:extLst>
          </p:nvPr>
        </p:nvGraphicFramePr>
        <p:xfrm>
          <a:off x="406400" y="909577"/>
          <a:ext cx="7477210" cy="46634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82357"/>
                <a:gridCol w="1664043"/>
                <a:gridCol w="1524000"/>
                <a:gridCol w="1853514"/>
                <a:gridCol w="1153296"/>
              </a:tblGrid>
              <a:tr h="1602964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dirty="0">
                          <a:effectLst/>
                        </a:rPr>
                        <a:t>Alternative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dirty="0" smtClean="0">
                          <a:effectLst/>
                        </a:rPr>
                        <a:t>Total Score</a:t>
                      </a:r>
                      <a:r>
                        <a:rPr lang="en-US" sz="1800" u="none" strike="noStrike" dirty="0">
                          <a:effectLst/>
                        </a:rPr>
                        <a:t/>
                      </a:r>
                      <a:br>
                        <a:rPr lang="en-US" sz="1800" u="none" strike="noStrike" dirty="0">
                          <a:effectLst/>
                        </a:rPr>
                      </a:br>
                      <a:r>
                        <a:rPr lang="en-US" sz="1800" u="none" strike="noStrike" dirty="0" smtClean="0">
                          <a:effectLst/>
                        </a:rPr>
                        <a:t>(sum </a:t>
                      </a:r>
                      <a:r>
                        <a:rPr lang="en-US" sz="1800" u="none" strike="noStrike" dirty="0">
                          <a:effectLst/>
                        </a:rPr>
                        <a:t>of </a:t>
                      </a:r>
                      <a:r>
                        <a:rPr lang="en-US" sz="1800" u="none" strike="noStrike" dirty="0" smtClean="0">
                          <a:effectLst/>
                        </a:rPr>
                        <a:t>Total sub-criteria scores for options in Alts) (205 max)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dirty="0" smtClean="0">
                          <a:effectLst/>
                        </a:rPr>
                        <a:t>Biology </a:t>
                      </a:r>
                      <a:r>
                        <a:rPr lang="en-US" sz="1800" u="none" strike="noStrike" dirty="0">
                          <a:effectLst/>
                        </a:rPr>
                        <a:t>Criteria </a:t>
                      </a:r>
                      <a:endParaRPr lang="en-US" sz="1800" u="none" strike="noStrike" dirty="0" smtClean="0">
                        <a:effectLst/>
                      </a:endParaRPr>
                    </a:p>
                    <a:p>
                      <a:pPr algn="l" fontAlgn="t"/>
                      <a:r>
                        <a:rPr lang="en-US" sz="1800" u="none" strike="noStrike" dirty="0" smtClean="0">
                          <a:effectLst/>
                        </a:rPr>
                        <a:t>(sum of Biology sub-criteria scores for options in Alts) (30 max)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dirty="0" smtClean="0">
                          <a:effectLst/>
                        </a:rPr>
                        <a:t>Biology Criteria </a:t>
                      </a:r>
                    </a:p>
                    <a:p>
                      <a:pPr algn="l" fontAlgn="t"/>
                      <a:r>
                        <a:rPr lang="en-US" sz="1800" u="none" strike="noStrike" dirty="0" smtClean="0">
                          <a:effectLst/>
                        </a:rPr>
                        <a:t>(sum of Biology sub-criteria for configuration only) (20 max)</a:t>
                      </a:r>
                      <a:endParaRPr lang="en-US" sz="1800" b="0" i="0" u="none" strike="noStrike" dirty="0" smtClean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t"/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dirty="0">
                          <a:effectLst/>
                        </a:rPr>
                        <a:t>RANK </a:t>
                      </a:r>
                      <a:endParaRPr lang="en-US" sz="1800" u="none" strike="noStrike" dirty="0" smtClean="0">
                        <a:effectLst/>
                      </a:endParaRPr>
                    </a:p>
                    <a:p>
                      <a:pPr algn="l" fontAlgn="t"/>
                      <a:r>
                        <a:rPr lang="en-US" sz="1800" u="none" strike="noStrike" dirty="0" smtClean="0">
                          <a:effectLst/>
                        </a:rPr>
                        <a:t>(</a:t>
                      </a:r>
                      <a:r>
                        <a:rPr lang="en-US" sz="1800" u="none" strike="noStrike" dirty="0">
                          <a:effectLst/>
                        </a:rPr>
                        <a:t>highest to lowest score)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</a:tr>
              <a:tr h="2584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A2M2FC2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 dirty="0">
                          <a:effectLst/>
                        </a:rPr>
                        <a:t>133.5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 dirty="0">
                          <a:effectLst/>
                        </a:rPr>
                        <a:t>22.5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15.5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 dirty="0">
                          <a:effectLst/>
                        </a:rPr>
                        <a:t>1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</a:tr>
              <a:tr h="2584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A3M2FC2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>
                          <a:effectLst/>
                        </a:rPr>
                        <a:t>133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 dirty="0">
                          <a:effectLst/>
                        </a:rPr>
                        <a:t>19.5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12.5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 dirty="0">
                          <a:effectLst/>
                        </a:rPr>
                        <a:t>2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</a:tr>
              <a:tr h="25841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 dirty="0" smtClean="0">
                          <a:effectLst/>
                        </a:rPr>
                        <a:t>A1M2FC2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>
                          <a:effectLst/>
                        </a:rPr>
                        <a:t>130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 dirty="0">
                          <a:effectLst/>
                        </a:rPr>
                        <a:t>15.5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8.5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 dirty="0" smtClean="0">
                          <a:effectLst/>
                        </a:rPr>
                        <a:t>3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</a:tr>
              <a:tr h="2584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A2M2FC3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 dirty="0">
                          <a:effectLst/>
                        </a:rPr>
                        <a:t>105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 dirty="0">
                          <a:effectLst/>
                        </a:rPr>
                        <a:t>19.5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15.5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 dirty="0" smtClean="0">
                          <a:effectLst/>
                        </a:rPr>
                        <a:t>4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</a:tr>
              <a:tr h="2584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A3M2FC3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 dirty="0">
                          <a:effectLst/>
                        </a:rPr>
                        <a:t>104.5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 dirty="0">
                          <a:effectLst/>
                        </a:rPr>
                        <a:t>16.5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12.5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 dirty="0" smtClean="0">
                          <a:effectLst/>
                        </a:rPr>
                        <a:t>5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</a:tr>
              <a:tr h="2584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A2M1FC3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>
                          <a:effectLst/>
                        </a:rPr>
                        <a:t>102.5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 dirty="0">
                          <a:effectLst/>
                        </a:rPr>
                        <a:t>19.5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15.5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 dirty="0" smtClean="0">
                          <a:effectLst/>
                        </a:rPr>
                        <a:t>6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</a:tr>
              <a:tr h="2584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A3M1FC3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>
                          <a:effectLst/>
                        </a:rPr>
                        <a:t>102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 dirty="0">
                          <a:effectLst/>
                        </a:rPr>
                        <a:t>16.5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12.5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 dirty="0" smtClean="0">
                          <a:effectLst/>
                        </a:rPr>
                        <a:t>7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</a:tr>
              <a:tr h="25841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 dirty="0" smtClean="0">
                          <a:effectLst/>
                        </a:rPr>
                        <a:t>A1M2FC3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>
                          <a:effectLst/>
                        </a:rPr>
                        <a:t>101.5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 dirty="0">
                          <a:effectLst/>
                        </a:rPr>
                        <a:t>12.5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8.5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 dirty="0" smtClean="0">
                          <a:effectLst/>
                        </a:rPr>
                        <a:t>8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</a:tr>
              <a:tr h="258414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 dirty="0" smtClean="0">
                          <a:effectLst/>
                        </a:rPr>
                        <a:t>A1M1FC3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>
                          <a:effectLst/>
                        </a:rPr>
                        <a:t>99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 dirty="0">
                          <a:effectLst/>
                        </a:rPr>
                        <a:t>12.5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8.5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 dirty="0" smtClean="0">
                          <a:effectLst/>
                        </a:rPr>
                        <a:t>9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</a:tr>
              <a:tr h="2584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A2M2FC1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>
                          <a:effectLst/>
                        </a:rPr>
                        <a:t>97.5</a:t>
                      </a:r>
                      <a:endParaRPr lang="en-US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 dirty="0">
                          <a:effectLst/>
                        </a:rPr>
                        <a:t>19.5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0" i="0" u="none" strike="noStrike" smtClean="0">
                          <a:effectLst/>
                          <a:latin typeface="Arial" panose="020B0604020202020204" pitchFamily="34" charset="0"/>
                        </a:rPr>
                        <a:t>15.5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u="none" strike="noStrike" dirty="0" smtClean="0">
                          <a:effectLst/>
                        </a:rPr>
                        <a:t>10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19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le Slide Templates">
  <a:themeElements>
    <a:clrScheme name="Custom 2">
      <a:dk1>
        <a:srgbClr val="000000"/>
      </a:dk1>
      <a:lt1>
        <a:srgbClr val="FFFFFF"/>
      </a:lt1>
      <a:dk2>
        <a:srgbClr val="83847A"/>
      </a:dk2>
      <a:lt2>
        <a:srgbClr val="A3A3A3"/>
      </a:lt2>
      <a:accent1>
        <a:srgbClr val="82786F"/>
      </a:accent1>
      <a:accent2>
        <a:srgbClr val="6E8778"/>
      </a:accent2>
      <a:accent3>
        <a:srgbClr val="705C38"/>
      </a:accent3>
      <a:accent4>
        <a:srgbClr val="3E6682"/>
      </a:accent4>
      <a:accent5>
        <a:srgbClr val="663830"/>
      </a:accent5>
      <a:accent6>
        <a:srgbClr val="EF4135"/>
      </a:accent6>
      <a:hlink>
        <a:srgbClr val="3E6682"/>
      </a:hlink>
      <a:folHlink>
        <a:srgbClr val="EF4135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D9041D3F-6B09-4861-886F-536C39AC790E}" vid="{1AAE8583-0B34-46B1-9A5B-659B308EB903}"/>
    </a:ext>
  </a:extLst>
</a:theme>
</file>

<file path=ppt/theme/theme2.xml><?xml version="1.0" encoding="utf-8"?>
<a:theme xmlns:a="http://schemas.openxmlformats.org/drawingml/2006/main" name="Content Templates">
  <a:themeElements>
    <a:clrScheme name="USACE COLOR SCHEME">
      <a:dk1>
        <a:srgbClr val="000000"/>
      </a:dk1>
      <a:lt1>
        <a:srgbClr val="83847A"/>
      </a:lt1>
      <a:dk2>
        <a:srgbClr val="FFFFFF"/>
      </a:dk2>
      <a:lt2>
        <a:srgbClr val="A3A3A3"/>
      </a:lt2>
      <a:accent1>
        <a:srgbClr val="82786F"/>
      </a:accent1>
      <a:accent2>
        <a:srgbClr val="6E8778"/>
      </a:accent2>
      <a:accent3>
        <a:srgbClr val="705C38"/>
      </a:accent3>
      <a:accent4>
        <a:srgbClr val="3E6682"/>
      </a:accent4>
      <a:accent5>
        <a:srgbClr val="663830"/>
      </a:accent5>
      <a:accent6>
        <a:srgbClr val="EF4135"/>
      </a:accent6>
      <a:hlink>
        <a:srgbClr val="3E6682"/>
      </a:hlink>
      <a:folHlink>
        <a:srgbClr val="EF4135"/>
      </a:folHlink>
    </a:clrScheme>
    <a:fontScheme name="USACE TEMPLATE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F4339">
            <a:alpha val="89000"/>
          </a:srgbClr>
        </a:solidFill>
        <a:ln>
          <a:noFill/>
        </a:ln>
        <a:effectLst/>
      </a:spPr>
      <a:bodyPr anchor="ctr"/>
      <a:lstStyle>
        <a:defPPr algn="ctr">
          <a:defRPr dirty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D9041D3F-6B09-4861-886F-536C39AC790E}" vid="{B37E8555-6045-4A87-9E3A-B40734CE2A20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F4FF312FF1AAF44B210F350CB9C9885" ma:contentTypeVersion="1" ma:contentTypeDescription="Create a new document." ma:contentTypeScope="" ma:versionID="ce579a12f63866ebc38e5237c579c517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ef2aa9ed40e72a78c3822fc753b43e87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2C350F64-642B-42B3-B7AD-7FB73529992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8A95929-70A5-4036-8885-EBBB51D2979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68AA963-2F43-416A-A529-86349D8BC8DA}">
  <ds:schemaRefs>
    <ds:schemaRef ds:uri="http://purl.org/dc/elements/1.1/"/>
    <ds:schemaRef ds:uri="http://www.w3.org/XML/1998/namespace"/>
    <ds:schemaRef ds:uri="http://schemas.openxmlformats.org/package/2006/metadata/core-properties"/>
    <ds:schemaRef ds:uri="http://purl.org/dc/dcmitype/"/>
    <ds:schemaRef ds:uri="http://purl.org/dc/terms/"/>
    <ds:schemaRef ds:uri="http://schemas.microsoft.com/office/2006/documentManagement/types"/>
    <ds:schemaRef ds:uri="http://schemas.microsoft.com/sharepoint/v3"/>
    <ds:schemaRef ds:uri="http://schemas.microsoft.com/office/infopath/2007/PartnerControl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NWP_General_Presentation_Template_01NOV16</Template>
  <TotalTime>525</TotalTime>
  <Words>552</Words>
  <Application>Microsoft Office PowerPoint</Application>
  <PresentationFormat>Widescreen</PresentationFormat>
  <Paragraphs>167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ＭＳ Ｐゴシック</vt:lpstr>
      <vt:lpstr>Arial</vt:lpstr>
      <vt:lpstr>Calibri</vt:lpstr>
      <vt:lpstr>Times New Roman</vt:lpstr>
      <vt:lpstr>Wingdings</vt:lpstr>
      <vt:lpstr>Title Slide Templates</vt:lpstr>
      <vt:lpstr>Content Templates</vt:lpstr>
      <vt:lpstr>Cougar Downstream Passage  Alternatives Screening  </vt:lpstr>
      <vt:lpstr>Meeting purpose</vt:lpstr>
      <vt:lpstr>Alternative Decision matrix - Elements and Options</vt:lpstr>
      <vt:lpstr>Review alternatives</vt:lpstr>
      <vt:lpstr>Option Scoring Exercise: 0-5 Scale  in 0.5 increments 0= N/A  1= Option does not meet Criteria 5= Option meets criteria to full extent</vt:lpstr>
      <vt:lpstr>Alternatives Formulation and Screening</vt:lpstr>
    </vt:vector>
  </TitlesOfParts>
  <Company>United States Army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Cougar Downstream Passage  Alternatives Screening</dc:title>
  <dc:creator>KJanes</dc:creator>
  <cp:lastModifiedBy>EHK</cp:lastModifiedBy>
  <cp:revision>34</cp:revision>
  <cp:lastPrinted>2017-06-15T23:54:57Z</cp:lastPrinted>
  <dcterms:created xsi:type="dcterms:W3CDTF">2017-05-31T17:06:19Z</dcterms:created>
  <dcterms:modified xsi:type="dcterms:W3CDTF">2017-06-19T21:17:15Z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0x0101005F4FF312FF1AAF44B210F350CB9C9885</vt:lpwstr>
  </property>
</Properties>
</file>